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 Slab"/>
      <p:regular r:id="rId22"/>
      <p:bold r:id="rId23"/>
    </p:embeddedFont>
    <p:embeddedFont>
      <p:font typeface="Robo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Slab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regular.fntdata"/><Relationship Id="rId23" Type="http://schemas.openxmlformats.org/officeDocument/2006/relationships/font" Target="fonts/RobotoSlab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-italic.fntdata"/><Relationship Id="rId25" Type="http://schemas.openxmlformats.org/officeDocument/2006/relationships/font" Target="fonts/Roboto-bold.fntdata"/><Relationship Id="rId27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d90a731131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d90a73113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d90a73113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d90a73113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d91ed15bbb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d91ed15bbb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d90a73113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d90a73113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jason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d90a73113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d90a73113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jason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d90a731131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d90a731131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jason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d90a731131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d90a731131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jason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af8ad3623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af8ad3623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Isabella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f8ad3623f_0_3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af8ad3623f_0_3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Isabella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d90a7311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d90a7311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Isabella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d90a7311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d90a7311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Isabella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90a7311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d90a7311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Isabella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d90a7311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d90a7311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Isabella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d90a73113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d90a73113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Isabella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d90a73113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d90a73113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Isabel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55175" y="1769900"/>
            <a:ext cx="8520600" cy="56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AI ethics of Autonomy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Part 2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204300" y="28235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Isabel Fabio, Isabella Esquilin, Jason Forrisi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793925" y="1022575"/>
            <a:ext cx="1043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312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87900" y="762000"/>
            <a:ext cx="8368200" cy="97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300">
                <a:latin typeface="Times New Roman"/>
                <a:ea typeface="Times New Roman"/>
                <a:cs typeface="Times New Roman"/>
                <a:sym typeface="Times New Roman"/>
              </a:rPr>
              <a:t>III. Case Study 2: Autonomy and Dynamic Insurance</a:t>
            </a:r>
            <a:endParaRPr b="1"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87900" y="1330475"/>
            <a:ext cx="8368200" cy="33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11561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C. Risk of an Autonomy Trap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Once </a:t>
            </a: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enrolled, users may feel restricted in their actions: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Driving slower or less frequently out of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fear of premium hikes</a:t>
            </a: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Avoiding exercise risks (Extreme Sports, Skiing)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Continuous AI monitoring leading to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self-imposed constraints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Ethical Dilemma: Does constant AI feedback erode autonomy?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D. The challenge of Setting Limits: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AI must balance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useful warnings</a:t>
            </a: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 vs.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overbearing alerts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At what point does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personalized risk assessment</a:t>
            </a: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 become manipulative?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E. Business vs Autonomy: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Insurance companies benefit from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risk-based pricing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Overuse of AI-Driven interventions can cause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customer dissatisfaction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AI developers must ensure fairness, transparency, and user-trust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Times New Roman"/>
                <a:ea typeface="Times New Roman"/>
                <a:cs typeface="Times New Roman"/>
                <a:sym typeface="Times New Roman"/>
              </a:rPr>
              <a:t>IV. Challenges to Autonomy in AI: Nudges and Dark Patterns</a:t>
            </a:r>
            <a:endParaRPr b="1"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87900" y="1325600"/>
            <a:ext cx="8368200" cy="3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A. Understanding Nudges:</a:t>
            </a:r>
            <a:endParaRPr b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Definition: Alters behavior without forcing a choice, rewarding desired action, or prohibiting alternatives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Example: </a:t>
            </a: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Encouraging stair use with signs depicting calorie burning benefits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AI-Enhanced nudging: Personalized behavioral suggestions: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Not everyone motivated by burning calories, so signs display cardio benefits or energy benefits to </a:t>
            </a: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fit the user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B. The Ethical Debate Over AI  Nudges:</a:t>
            </a:r>
            <a:endParaRPr b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Can AI-driven nudges </a:t>
            </a: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empower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users by offering informed choices?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When does nudging become </a:t>
            </a: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psychological manipulation?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Times New Roman"/>
                <a:ea typeface="Times New Roman"/>
                <a:cs typeface="Times New Roman"/>
                <a:sym typeface="Times New Roman"/>
              </a:rPr>
              <a:t>IV. Challenges to Autonomy in AI: Nudges and Dark Patterns</a:t>
            </a:r>
            <a:endParaRPr b="1"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87900" y="1330475"/>
            <a:ext cx="7381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11561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C. Dark patterns in AI designs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Definition: UI/UX choices that </a:t>
            </a: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coerce, deceive or mislead </a:t>
            </a: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users into making an uninformed decision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Examples: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Pre-checked boxes for unwanted services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Tricky opt-out processes (making cancellations difficult) 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D. AI and Psychological Manipulation</a:t>
            </a:r>
            <a:endParaRPr b="1"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5225">
                <a:latin typeface="Times New Roman"/>
                <a:ea typeface="Times New Roman"/>
                <a:cs typeface="Times New Roman"/>
                <a:sym typeface="Times New Roman"/>
              </a:rPr>
              <a:t>Example: </a:t>
            </a: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Facebook’s dopamine-based engagement model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AI controls like distribution to maintain platform usage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56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5225">
                <a:latin typeface="Times New Roman"/>
                <a:ea typeface="Times New Roman"/>
                <a:cs typeface="Times New Roman"/>
                <a:sym typeface="Times New Roman"/>
              </a:rPr>
              <a:t>AI manages emotional engagement to influence user behavior</a:t>
            </a:r>
            <a:endParaRPr sz="52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5200">
                <a:latin typeface="Times New Roman"/>
                <a:ea typeface="Times New Roman"/>
                <a:cs typeface="Times New Roman"/>
                <a:sym typeface="Times New Roman"/>
              </a:rPr>
              <a:t>E. Free Will vs Algorithmic Coercion</a:t>
            </a:r>
            <a:endParaRPr b="1" sz="5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5200">
                <a:latin typeface="Times New Roman"/>
                <a:ea typeface="Times New Roman"/>
                <a:cs typeface="Times New Roman"/>
                <a:sym typeface="Times New Roman"/>
              </a:rPr>
              <a:t>Users choose to engage, but AI influences their decision-making</a:t>
            </a:r>
            <a:endParaRPr sz="5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5200">
                <a:latin typeface="Times New Roman"/>
                <a:ea typeface="Times New Roman"/>
                <a:cs typeface="Times New Roman"/>
                <a:sym typeface="Times New Roman"/>
              </a:rPr>
              <a:t>Ethical Concern</a:t>
            </a:r>
            <a:r>
              <a:rPr lang="en" sz="5200">
                <a:latin typeface="Times New Roman"/>
                <a:ea typeface="Times New Roman"/>
                <a:cs typeface="Times New Roman"/>
                <a:sym typeface="Times New Roman"/>
              </a:rPr>
              <a:t>: Is AI </a:t>
            </a:r>
            <a:r>
              <a:rPr b="1" lang="en" sz="5200">
                <a:latin typeface="Times New Roman"/>
                <a:ea typeface="Times New Roman"/>
                <a:cs typeface="Times New Roman"/>
                <a:sym typeface="Times New Roman"/>
              </a:rPr>
              <a:t>enhancing</a:t>
            </a:r>
            <a:r>
              <a:rPr lang="en" sz="5200">
                <a:latin typeface="Times New Roman"/>
                <a:ea typeface="Times New Roman"/>
                <a:cs typeface="Times New Roman"/>
                <a:sym typeface="Times New Roman"/>
              </a:rPr>
              <a:t> or </a:t>
            </a:r>
            <a:r>
              <a:rPr b="1" lang="en" sz="5200">
                <a:latin typeface="Times New Roman"/>
                <a:ea typeface="Times New Roman"/>
                <a:cs typeface="Times New Roman"/>
                <a:sym typeface="Times New Roman"/>
              </a:rPr>
              <a:t>eroding</a:t>
            </a:r>
            <a:r>
              <a:rPr lang="en" sz="5200">
                <a:latin typeface="Times New Roman"/>
                <a:ea typeface="Times New Roman"/>
                <a:cs typeface="Times New Roman"/>
                <a:sym typeface="Times New Roman"/>
              </a:rPr>
              <a:t> human autonomy? </a:t>
            </a:r>
            <a:endParaRPr sz="5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9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248750" y="0"/>
            <a:ext cx="8368200" cy="146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600">
                <a:latin typeface="Times New Roman"/>
                <a:ea typeface="Times New Roman"/>
                <a:cs typeface="Times New Roman"/>
                <a:sym typeface="Times New Roman"/>
              </a:rPr>
              <a:t>V. Theoretical Perspectives on Autonomy and AI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38" name="Google Shape;138;p25"/>
          <p:cNvSpPr txBox="1"/>
          <p:nvPr>
            <p:ph idx="1" type="body"/>
          </p:nvPr>
        </p:nvSpPr>
        <p:spPr>
          <a:xfrm>
            <a:off x="387900" y="1489850"/>
            <a:ext cx="8368200" cy="35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A. Historical Philosophical Insights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Gilles Deleuze’s “Society of Control”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■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Control via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nudges</a:t>
            </a: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 rather than direct prohibitions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■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AI’s subtle guidance as a form of modern governance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Jean-Paul Sartre’s Existentialist Perspective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■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Autonomy as fundamental to human identity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■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AI’s role in shaping individual freedoms and choices</a:t>
            </a:r>
            <a:endParaRPr sz="2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87900" y="564275"/>
            <a:ext cx="8368200" cy="106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600">
                <a:latin typeface="Times New Roman"/>
                <a:ea typeface="Times New Roman"/>
                <a:cs typeface="Times New Roman"/>
                <a:sym typeface="Times New Roman"/>
              </a:rPr>
              <a:t>V. Theoretical Perspectives on Autonomy and AI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B. Future Ethical and Business Implications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 must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balance user autonomy with responsible guidance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Overly restrictive AI policies can lead to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public backlash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Ethical AI fosters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trust, transparency, and long-term success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" sz="2500">
                <a:latin typeface="Times New Roman"/>
                <a:ea typeface="Times New Roman"/>
                <a:cs typeface="Times New Roman"/>
                <a:sym typeface="Times New Roman"/>
              </a:rPr>
              <a:t>VI. Conclusion</a:t>
            </a:r>
            <a:endParaRPr sz="2500"/>
          </a:p>
        </p:txBody>
      </p:sp>
      <p:sp>
        <p:nvSpPr>
          <p:cNvPr id="150" name="Google Shape;150;p27"/>
          <p:cNvSpPr txBox="1"/>
          <p:nvPr>
            <p:ph idx="1" type="body"/>
          </p:nvPr>
        </p:nvSpPr>
        <p:spPr>
          <a:xfrm>
            <a:off x="0" y="1272200"/>
            <a:ext cx="8965200" cy="404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A. Summary of Key Autonomy Dilemmas in AI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The challenge of balancing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AI-driven assistance and user independence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The ethical implications of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nudging, dark patterns, and algorithmic influence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B. Open Questions for AI Development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How should AI companies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define ethical boundaries</a:t>
            </a: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 when nudging?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Can AI promote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autonomy while minimizing risk</a:t>
            </a: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387900" y="723425"/>
            <a:ext cx="8368200" cy="86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VI. Conclusion</a:t>
            </a:r>
            <a:endParaRPr sz="24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C. The Need for Ethical AI Design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Companies must align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AI-driven insights with user freedoms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Ensuring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fairness and choice</a:t>
            </a: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 in AI-driven decision-making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474475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" sz="2500">
                <a:latin typeface="Times New Roman"/>
                <a:ea typeface="Times New Roman"/>
                <a:cs typeface="Times New Roman"/>
                <a:sym typeface="Times New Roman"/>
              </a:rPr>
              <a:t>I. Introduction to Autonomy in AI</a:t>
            </a:r>
            <a:endParaRPr sz="2500"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87900" y="1281550"/>
            <a:ext cx="8368200" cy="31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51948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2100">
                <a:latin typeface="Times New Roman"/>
                <a:ea typeface="Times New Roman"/>
                <a:cs typeface="Times New Roman"/>
                <a:sym typeface="Times New Roman"/>
              </a:rPr>
              <a:t>A. Definition of Autonomy in AI</a:t>
            </a:r>
            <a:endParaRPr b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948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Autonomy as self-determination: the ability to make independent choices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948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Ethical concerns surrounding AI systems influencing human autonomy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948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2100">
                <a:latin typeface="Times New Roman"/>
                <a:ea typeface="Times New Roman"/>
                <a:cs typeface="Times New Roman"/>
                <a:sym typeface="Times New Roman"/>
              </a:rPr>
              <a:t>B.  Importance of Autonomy in AI Ethics</a:t>
            </a:r>
            <a:endParaRPr b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948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How AI impacts real-world decision-making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948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The fine line between assistance and control in AI-driven technologies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7275125" y="4499750"/>
            <a:ext cx="16422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0"/>
            <a:ext cx="8368200" cy="116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" sz="2500">
                <a:latin typeface="Times New Roman"/>
                <a:ea typeface="Times New Roman"/>
                <a:cs typeface="Times New Roman"/>
                <a:sym typeface="Times New Roman"/>
              </a:rPr>
              <a:t>I. Introduction to Autonomy in AI </a:t>
            </a:r>
            <a:endParaRPr b="1" sz="2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193950" y="1281550"/>
            <a:ext cx="8756100" cy="36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C. Use Cases Examined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Case 1:</a:t>
            </a: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 AI-powered healthcare diagnosis (Cardiso)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Case 2: </a:t>
            </a: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AI-driven personalized insurance pricing (Dynamic Insurance)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D. Key Ethical Questions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How does AI impact user autonomy?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Where should AI decision-making end and human choice begin?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Can AI systems maximize both autonomy and practical utility?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87900" y="259750"/>
            <a:ext cx="8368200" cy="9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" sz="2300">
                <a:latin typeface="Times New Roman"/>
                <a:ea typeface="Times New Roman"/>
                <a:cs typeface="Times New Roman"/>
                <a:sym typeface="Times New Roman"/>
              </a:rPr>
              <a:t>II. Case Study 1: Autonomy in AI-Powered Healthcare (Cardiso)</a:t>
            </a:r>
            <a:endParaRPr sz="2300"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87900" y="1358425"/>
            <a:ext cx="8368200" cy="365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A. Overview of Cardiso’s AI Technology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Private healthcare company using AI to analyze EKG data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No doctor consultation required; AI predicts heart health risks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Use of vast datasets to detect patterns in heart rhythms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B. The Strengths and Limitations of AI in Healthcare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 surpasses human doctors in handling large datasets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Times New Roman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 lacks holistic understanding (patient-reported symptoms, lifestyle, etc.)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87900" y="726775"/>
            <a:ext cx="8368200" cy="98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300">
                <a:latin typeface="Times New Roman"/>
                <a:ea typeface="Times New Roman"/>
                <a:cs typeface="Times New Roman"/>
                <a:sym typeface="Times New Roman"/>
              </a:rPr>
              <a:t>II. Case Study 1: Autonomy in AI-Powered Healthcare (Cardiso)</a:t>
            </a:r>
            <a:endParaRPr sz="23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141550" y="1167925"/>
            <a:ext cx="8368200" cy="37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C. Ethical Dilemmas in AI-Driven Healthcare</a:t>
            </a:r>
            <a:endParaRPr b="1"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The Problem of Risk Categorization: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Green: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 No concerns, normal heart patterns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Red: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 Serious risk of heart failure, urgent medical attention needed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Yellow (Proposed Solution):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 Moderate risk but not immediate danger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The Difficulty of Setting Thresholds: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Should a </a:t>
            </a: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10% chance of a heart attack in 10 years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en" sz="7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Should a </a:t>
            </a: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50% chance of a heart attack in 5 years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en" sz="7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87900" y="571500"/>
            <a:ext cx="8368200" cy="98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100">
                <a:latin typeface="Times New Roman"/>
                <a:ea typeface="Times New Roman"/>
                <a:cs typeface="Times New Roman"/>
                <a:sym typeface="Times New Roman"/>
              </a:rPr>
              <a:t>II. Case Study 1: </a:t>
            </a:r>
            <a:r>
              <a:rPr b="1" lang="en" sz="2300">
                <a:latin typeface="Times New Roman"/>
                <a:ea typeface="Times New Roman"/>
                <a:cs typeface="Times New Roman"/>
                <a:sym typeface="Times New Roman"/>
              </a:rPr>
              <a:t>Autonomy</a:t>
            </a:r>
            <a:r>
              <a:rPr b="1" lang="en" sz="2100">
                <a:latin typeface="Times New Roman"/>
                <a:ea typeface="Times New Roman"/>
                <a:cs typeface="Times New Roman"/>
                <a:sym typeface="Times New Roman"/>
              </a:rPr>
              <a:t> in AI-Powered Healthcare (Cardiso)</a:t>
            </a:r>
            <a:endParaRPr sz="21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283975" y="1299325"/>
            <a:ext cx="8764800" cy="363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D. The Impact of AI Predictions on Autonomy</a:t>
            </a:r>
            <a:endParaRPr b="1"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○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AI-driven predictions could cause </a:t>
            </a: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lifestyle restrictions</a:t>
            </a: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People may stop traveling due to fear of sudden heart failure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Users may adopt restrictive diets and avoid social drinking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AI warnings may induce </a:t>
            </a: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unnecessary anxiety and fear</a:t>
            </a:r>
            <a:endParaRPr b="1"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○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Ethical conflict: </a:t>
            </a:r>
            <a:r>
              <a:rPr b="1" lang="en" sz="7600">
                <a:latin typeface="Times New Roman"/>
                <a:ea typeface="Times New Roman"/>
                <a:cs typeface="Times New Roman"/>
                <a:sym typeface="Times New Roman"/>
              </a:rPr>
              <a:t>Maximizing biological health vs. preserving user autonomy</a:t>
            </a:r>
            <a:endParaRPr b="1"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Medical perspective: Lower all risks by advising caution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600">
                <a:latin typeface="Times New Roman"/>
                <a:ea typeface="Times New Roman"/>
                <a:cs typeface="Times New Roman"/>
                <a:sym typeface="Times New Roman"/>
              </a:rPr>
              <a:t>Autonomy perspective: Let individuals decide their risk tolerance</a:t>
            </a:r>
            <a:endParaRPr sz="7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87900" y="813950"/>
            <a:ext cx="8368200" cy="93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100">
                <a:latin typeface="Times New Roman"/>
                <a:ea typeface="Times New Roman"/>
                <a:cs typeface="Times New Roman"/>
                <a:sym typeface="Times New Roman"/>
              </a:rPr>
              <a:t>II. Case Study 1: Autonomy in AI-Powered Healthcare (Cardiso)</a:t>
            </a:r>
            <a:endParaRPr sz="21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87900" y="1457000"/>
            <a:ext cx="8368200" cy="34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50911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en" sz="7704">
                <a:latin typeface="Times New Roman"/>
                <a:ea typeface="Times New Roman"/>
                <a:cs typeface="Times New Roman"/>
                <a:sym typeface="Times New Roman"/>
              </a:rPr>
              <a:t>E. Solutions for Balancing AI and User Freedom</a:t>
            </a:r>
            <a:endParaRPr b="1"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○"/>
            </a:pPr>
            <a:r>
              <a:rPr b="1" lang="en" sz="7704">
                <a:latin typeface="Times New Roman"/>
                <a:ea typeface="Times New Roman"/>
                <a:cs typeface="Times New Roman"/>
                <a:sym typeface="Times New Roman"/>
              </a:rPr>
              <a:t>Dynamic Risk Levels</a:t>
            </a: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: Introduce </a:t>
            </a:r>
            <a:r>
              <a:rPr b="1" lang="en" sz="7704">
                <a:latin typeface="Times New Roman"/>
                <a:ea typeface="Times New Roman"/>
                <a:cs typeface="Times New Roman"/>
                <a:sym typeface="Times New Roman"/>
              </a:rPr>
              <a:t>yellow</a:t>
            </a: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 between green and red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○"/>
            </a:pPr>
            <a:r>
              <a:rPr b="1" lang="en" sz="7704">
                <a:latin typeface="Times New Roman"/>
                <a:ea typeface="Times New Roman"/>
                <a:cs typeface="Times New Roman"/>
                <a:sym typeface="Times New Roman"/>
              </a:rPr>
              <a:t>User-Informed Threshold Adjustments</a:t>
            </a: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Allow patients to set personal risk tolerance levels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Provide optional risk explanations rather than absolute warnings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○"/>
            </a:pPr>
            <a:r>
              <a:rPr b="1" lang="en" sz="7704">
                <a:latin typeface="Times New Roman"/>
                <a:ea typeface="Times New Roman"/>
                <a:cs typeface="Times New Roman"/>
                <a:sym typeface="Times New Roman"/>
              </a:rPr>
              <a:t>Transparency and Consent</a:t>
            </a: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■"/>
            </a:pP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AI should explain </a:t>
            </a:r>
            <a:r>
              <a:rPr b="1" lang="en" sz="7704">
                <a:latin typeface="Times New Roman"/>
                <a:ea typeface="Times New Roman"/>
                <a:cs typeface="Times New Roman"/>
                <a:sym typeface="Times New Roman"/>
              </a:rPr>
              <a:t>why</a:t>
            </a: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 a user is classified as red/yellow/green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0911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■"/>
            </a:pPr>
            <a:r>
              <a:rPr lang="en" sz="7704">
                <a:latin typeface="Times New Roman"/>
                <a:ea typeface="Times New Roman"/>
                <a:cs typeface="Times New Roman"/>
                <a:sym typeface="Times New Roman"/>
              </a:rPr>
              <a:t>Users should be allowed to opt in or out of detailed risk analyses</a:t>
            </a:r>
            <a:endParaRPr sz="770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87900" y="865925"/>
            <a:ext cx="8368200" cy="88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b="1" lang="en" sz="2300">
                <a:latin typeface="Times New Roman"/>
                <a:ea typeface="Times New Roman"/>
                <a:cs typeface="Times New Roman"/>
                <a:sym typeface="Times New Roman"/>
              </a:rPr>
              <a:t>II. Case Study 1: Autonomy in AI-Powered Healthcare (Cardiso)</a:t>
            </a:r>
            <a:endParaRPr b="1" sz="23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Times New Roman"/>
              <a:buChar char="●"/>
            </a:pP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F. Business and Ethical Considerations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Overly cautious AI classifications harm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customer satisfaction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Ethical AI design ensures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better user experience and company success</a:t>
            </a:r>
            <a:endParaRPr b="1" sz="1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" sz="1900">
                <a:latin typeface="Times New Roman"/>
                <a:ea typeface="Times New Roman"/>
                <a:cs typeface="Times New Roman"/>
                <a:sym typeface="Times New Roman"/>
              </a:rPr>
              <a:t>AI ethics is essential to </a:t>
            </a:r>
            <a:r>
              <a:rPr b="1" lang="en" sz="1900">
                <a:latin typeface="Times New Roman"/>
                <a:ea typeface="Times New Roman"/>
                <a:cs typeface="Times New Roman"/>
                <a:sym typeface="Times New Roman"/>
              </a:rPr>
              <a:t>align business goals with public trust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87900" y="744675"/>
            <a:ext cx="8368200" cy="102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III. Case Study 2: Autonomy and Dynamic Insurance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490900" y="1350000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A. Introduction to AI in Personalized Insurance</a:t>
            </a:r>
            <a:endParaRPr b="1"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○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AI-driven pricing models adjust rates based on user behavior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○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Data collection from: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■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Car sensors (speed, braking habits)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B. The Initial Appeal of AI-Driven Insurance</a:t>
            </a:r>
            <a:endParaRPr b="1"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○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Users voluntarily opt-in to reduce premiums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○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AI incentivizes safer driving and healthier lifestyles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○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Autonomy appears 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enhanced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■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Users actively manage their risk</a:t>
            </a:r>
            <a:endParaRPr sz="15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300"/>
              <a:t> 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